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Ubuntu"/>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Ubuntu-bold.fntdata"/><Relationship Id="rId14" Type="http://schemas.openxmlformats.org/officeDocument/2006/relationships/font" Target="fonts/Ubuntu-regular.fntdata"/><Relationship Id="rId17" Type="http://schemas.openxmlformats.org/officeDocument/2006/relationships/font" Target="fonts/Ubuntu-boldItalic.fntdata"/><Relationship Id="rId16" Type="http://schemas.openxmlformats.org/officeDocument/2006/relationships/font" Target="fonts/Ubuntu-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GUADA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ILA // GUADA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a:solidFill>
                  <a:schemeClr val="dk1"/>
                </a:solidFill>
              </a:rPr>
              <a:t>ILA</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s-419">
                <a:solidFill>
                  <a:schemeClr val="dk1"/>
                </a:solidFill>
              </a:rPr>
              <a:t>Existen varias aplicaciones que claman ser de mucha utilidad para situaciones de emergencia. Pero muchas de ellas no funcionan de manera eficiente o no poseen una interfaz amigable con el usuario de manera que cualquiera pueda usarla.</a:t>
            </a:r>
          </a:p>
          <a:p>
            <a:pPr lvl="0">
              <a:spcBef>
                <a:spcPts val="0"/>
              </a:spcBef>
              <a:buClr>
                <a:schemeClr val="dk1"/>
              </a:buClr>
              <a:buSzPct val="100000"/>
              <a:buFont typeface="Arial"/>
              <a:buNone/>
            </a:pPr>
            <a:r>
              <a:rPr lang="es-419">
                <a:solidFill>
                  <a:schemeClr val="dk1"/>
                </a:solidFill>
              </a:rPr>
              <a:t>Hay aplicaciones como "</a:t>
            </a:r>
            <a:r>
              <a:rPr b="1" lang="es-419">
                <a:solidFill>
                  <a:schemeClr val="dk1"/>
                </a:solidFill>
              </a:rPr>
              <a:t>Emergency Number</a:t>
            </a:r>
            <a:r>
              <a:rPr lang="es-419">
                <a:solidFill>
                  <a:schemeClr val="dk1"/>
                </a:solidFill>
              </a:rPr>
              <a:t>", que ofrecen una lista de países y luego el número de emergencia del país seleccionado. Pero en caso de emergencia este formato no sería el más útil ya que el usuario pierde tiempo buscando el país en el que se encuentra, en lugar de que lo haga automáticamente. La aplicación tampoco ofrece un diseño que sea fácil de utilizar para el usuario. Esta app está dirigida hacia un público con conocimientos previos acerca de la utilización de esta. Es decir, un niño en situación de emergencia no podría utilizar la aplicación ya que no sabría qué significan ciertos términos y no hay ilustraciones que ayuden.</a:t>
            </a:r>
          </a:p>
          <a:p>
            <a:pPr lvl="0">
              <a:spcBef>
                <a:spcPts val="0"/>
              </a:spcBef>
              <a:buClr>
                <a:schemeClr val="dk1"/>
              </a:buClr>
              <a:buSzPct val="100000"/>
              <a:buFont typeface="Arial"/>
              <a:buNone/>
            </a:pPr>
            <a:r>
              <a:rPr lang="es-419">
                <a:solidFill>
                  <a:schemeClr val="dk1"/>
                </a:solidFill>
              </a:rPr>
              <a:t>Otra aplicación de este rubro es “</a:t>
            </a:r>
            <a:r>
              <a:rPr b="1" lang="es-419">
                <a:solidFill>
                  <a:schemeClr val="dk1"/>
                </a:solidFill>
              </a:rPr>
              <a:t>Emergency Reporting</a:t>
            </a:r>
            <a:r>
              <a:rPr lang="es-419">
                <a:solidFill>
                  <a:schemeClr val="dk1"/>
                </a:solidFill>
              </a:rPr>
              <a:t>” la cual ofrece funcionalidades similares a la anterior, pero con el agregado de un mapa en el que se muestran los hospitales y las comisarías cercanas.</a:t>
            </a:r>
          </a:p>
          <a:p>
            <a:pPr lvl="0">
              <a:spcBef>
                <a:spcPts val="0"/>
              </a:spcBef>
              <a:buClr>
                <a:schemeClr val="dk1"/>
              </a:buClr>
              <a:buSzPct val="100000"/>
              <a:buFont typeface="Arial"/>
              <a:buNone/>
            </a:pPr>
            <a:r>
              <a:rPr lang="es-419">
                <a:solidFill>
                  <a:schemeClr val="dk1"/>
                </a:solidFill>
              </a:rPr>
              <a:t>Por otro lado “</a:t>
            </a:r>
            <a:r>
              <a:rPr b="1" lang="es-419">
                <a:solidFill>
                  <a:schemeClr val="dk1"/>
                </a:solidFill>
              </a:rPr>
              <a:t>HELP Emergency</a:t>
            </a:r>
            <a:r>
              <a:rPr lang="es-419">
                <a:solidFill>
                  <a:schemeClr val="dk1"/>
                </a:solidFill>
              </a:rPr>
              <a:t>” tiene un diseño amigable, fácil de usar, con colores que atraen, pero lamentablemente no funciona en la mayoría de los dispositivos. Además de ofrecer muy escazas funcionalidades; solamente llamadas a números de emergencia.</a:t>
            </a:r>
          </a:p>
          <a:p>
            <a:pPr lvl="0">
              <a:spcBef>
                <a:spcPts val="0"/>
              </a:spcBef>
              <a:buClr>
                <a:schemeClr val="dk1"/>
              </a:buClr>
              <a:buSzPct val="100000"/>
              <a:buFont typeface="Arial"/>
              <a:buNone/>
            </a:pPr>
            <a:r>
              <a:rPr lang="es-419">
                <a:solidFill>
                  <a:schemeClr val="dk1"/>
                </a:solidFill>
              </a:rPr>
              <a:t>La aplicación de </a:t>
            </a:r>
            <a:r>
              <a:rPr b="1" lang="es-419">
                <a:solidFill>
                  <a:schemeClr val="dk1"/>
                </a:solidFill>
              </a:rPr>
              <a:t>Cruz Roja</a:t>
            </a:r>
            <a:r>
              <a:rPr lang="es-419">
                <a:solidFill>
                  <a:schemeClr val="dk1"/>
                </a:solidFill>
              </a:rPr>
              <a:t>, contiene una lista de posibles situaciones en las que se necesitan conocimientos de primero auxilios. Pero no es una aplicación de emergencia, por lo tanto, al querer encontrar las cosas, se presenta una lista de posibles casos y ahí debe encontrarse la necesitada.</a:t>
            </a:r>
          </a:p>
          <a:p>
            <a:pPr lvl="0">
              <a:spcBef>
                <a:spcPts val="0"/>
              </a:spcBef>
              <a:buClr>
                <a:schemeClr val="dk1"/>
              </a:buClr>
              <a:buSzPct val="100000"/>
              <a:buFont typeface="Arial"/>
              <a:buNone/>
            </a:pPr>
            <a:r>
              <a:rPr lang="es-419">
                <a:solidFill>
                  <a:schemeClr val="dk1"/>
                </a:solidFill>
              </a:rPr>
              <a:t>Un aspecto que todas estas aplicaciones tienen en común es que están hechas en un país y son únicas para ese país. Mayoritariamente para Estados Unidos.</a:t>
            </a:r>
          </a:p>
          <a:p>
            <a:pPr lvl="0">
              <a:spcBef>
                <a:spcPts val="0"/>
              </a:spcBef>
              <a:buClr>
                <a:schemeClr val="dk1"/>
              </a:buClr>
              <a:buSzPct val="100000"/>
              <a:buFont typeface="Arial"/>
              <a:buNone/>
            </a:pPr>
            <a:r>
              <a:rPr lang="es-419">
                <a:solidFill>
                  <a:schemeClr val="dk1"/>
                </a:solidFill>
              </a:rPr>
              <a:t>En conclusión, cada aplicación tiene sus defectos y sus cualidades, pero en caso de una emergencia una aplicación necesita ser dinámica, fácil de usar y entender. Una aplicación de esta importancia debe funcionar en cualquier parte del mundo. La mayoría de los aspectos que buscamos se encuentran, pero dispersos en distintas aplicaciones. No hay ninguna aplicación en el mercado que reúna todas estas cualidades en una sola, como nosotras lo queremos.</a:t>
            </a:r>
          </a:p>
          <a:p>
            <a:pPr lvl="0">
              <a:spcBef>
                <a:spcPts val="0"/>
              </a:spcBef>
              <a:buClr>
                <a:schemeClr val="dk1"/>
              </a:buClr>
              <a:buSzPct val="100000"/>
              <a:buFont typeface="Arial"/>
              <a:buNone/>
            </a:pPr>
            <a:r>
              <a:rPr lang="es-419">
                <a:solidFill>
                  <a:schemeClr val="dk1"/>
                </a:solidFill>
              </a:rPr>
              <a:t>Es por esto por lo que nosotros seremos la aplicación de emergencias más confiable del mundo. Nosotros combinamos lo que todas estas aplicaciones tienen, además de ser multilenguaje y funcionar en todo el mundo.</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u="sng">
                <a:solidFill>
                  <a:schemeClr val="dk1"/>
                </a:solidFill>
              </a:rPr>
              <a:t>ILA</a:t>
            </a:r>
          </a:p>
          <a:p>
            <a:pPr lvl="0">
              <a:spcBef>
                <a:spcPts val="0"/>
              </a:spcBef>
              <a:buClr>
                <a:schemeClr val="dk1"/>
              </a:buClr>
              <a:buSzPct val="100000"/>
              <a:buFont typeface="Arial"/>
              <a:buNone/>
            </a:pPr>
            <a:r>
              <a:rPr lang="es-419">
                <a:solidFill>
                  <a:schemeClr val="dk1"/>
                </a:solidFill>
              </a:rPr>
              <a:t>Adolescente, habitante de la Ciudad Autónoma de Buenos Aires, Argentina.</a:t>
            </a:r>
          </a:p>
          <a:p>
            <a:pPr lvl="0">
              <a:spcBef>
                <a:spcPts val="0"/>
              </a:spcBef>
              <a:buClr>
                <a:schemeClr val="dk1"/>
              </a:buClr>
              <a:buSzPct val="100000"/>
              <a:buFont typeface="Arial"/>
              <a:buNone/>
            </a:pPr>
            <a:r>
              <a:rPr lang="es-419">
                <a:solidFill>
                  <a:schemeClr val="dk1"/>
                </a:solidFill>
              </a:rPr>
              <a:t>Le encanta viajar; una vez al año (mínimo) viaja al interior del país, y una vez al extranjero.</a:t>
            </a:r>
          </a:p>
          <a:p>
            <a:pPr lvl="0">
              <a:spcBef>
                <a:spcPts val="0"/>
              </a:spcBef>
              <a:buClr>
                <a:schemeClr val="dk1"/>
              </a:buClr>
              <a:buSzPct val="100000"/>
              <a:buFont typeface="Arial"/>
              <a:buNone/>
            </a:pPr>
            <a:r>
              <a:rPr lang="es-419">
                <a:solidFill>
                  <a:schemeClr val="dk1"/>
                </a:solidFill>
              </a:rPr>
              <a:t>Como cualquier adolescente típico del siglo XXI, se encuentra constantemente con su celular en la mano, ya sea chequeando redes sociales, chateando con amigos/familia, o simplemente mirando Netflix o escuchando música.</a:t>
            </a:r>
          </a:p>
          <a:p>
            <a:pPr lvl="0">
              <a:spcBef>
                <a:spcPts val="0"/>
              </a:spcBef>
              <a:buClr>
                <a:schemeClr val="dk1"/>
              </a:buClr>
              <a:buSzPct val="100000"/>
              <a:buFont typeface="Arial"/>
              <a:buNone/>
            </a:pPr>
            <a:r>
              <a:rPr lang="es-419">
                <a:solidFill>
                  <a:schemeClr val="dk1"/>
                </a:solidFill>
              </a:rPr>
              <a:t>Con respecto a los números de emergencias (policía, ambulancia, bomberos, etc) él no se sabe ninguno. Además, él nunca se interesó tampoco en aprender como posicionarse ante una situación de emergencia, como por ejemplo ayudar a una persona lesionada por un accidente de tránsito.</a:t>
            </a:r>
          </a:p>
          <a:p>
            <a:pPr lvl="0">
              <a:spcBef>
                <a:spcPts val="0"/>
              </a:spcBef>
              <a:buClr>
                <a:schemeClr val="dk1"/>
              </a:buClr>
              <a:buSzPct val="100000"/>
              <a:buFont typeface="Arial"/>
              <a:buNone/>
            </a:pPr>
            <a:r>
              <a:rPr lang="es-419">
                <a:solidFill>
                  <a:schemeClr val="dk1"/>
                </a:solidFill>
              </a:rPr>
              <a:t>Por otro lado, es una persona muy desorganizada. Cuando sale cada mañana a la facultad siempre se olvida algo; un día son los apuntes, otro día es la billetera, y el día siguiente se trata del porta-documentos. Pero nunca se olvida de su teléfono móvil, eso nunca.</a:t>
            </a:r>
          </a:p>
          <a:p>
            <a:pPr lvl="0">
              <a:spcBef>
                <a:spcPts val="0"/>
              </a:spcBef>
              <a:buClr>
                <a:schemeClr val="dk1"/>
              </a:buClr>
              <a:buSzPct val="100000"/>
              <a:buFont typeface="Arial"/>
              <a:buNone/>
            </a:pPr>
            <a:r>
              <a:rPr lang="es-419">
                <a:solidFill>
                  <a:schemeClr val="dk1"/>
                </a:solidFill>
              </a:rPr>
              <a:t>Por último, este adolescente es bastante torpe, y cuando se encuentra en una situación de riesgo bajo la cual se pone muy nervioso, no es capaz de hacer nada. Se paraliza, se bloquea; no sabe cómo reaccionar ni que hacer. No sabe que es lo que debe hacer para poder avisarle a alguien lo que le está sucediendo.</a:t>
            </a:r>
          </a:p>
          <a:p>
            <a:pPr lvl="0">
              <a:spcBef>
                <a:spcPts val="0"/>
              </a:spcBef>
              <a:buClr>
                <a:schemeClr val="dk1"/>
              </a:buClr>
              <a:buSzPct val="100000"/>
              <a:buFont typeface="Arial"/>
              <a:buNone/>
            </a:pPr>
            <a:r>
              <a:rPr lang="es-419">
                <a:solidFill>
                  <a:schemeClr val="dk1"/>
                </a:solidFill>
              </a:rPr>
              <a:t>Es por todo lo mencionado anteriormente por lo que él apostó a nuestra app y se la descargó. Nuestra app le solucionó la mayoría de los problemas que él solía tener.</a:t>
            </a:r>
          </a:p>
          <a:p>
            <a:pPr lvl="0">
              <a:spcBef>
                <a:spcPts val="0"/>
              </a:spcBef>
              <a:buNone/>
            </a:pPr>
            <a:r>
              <a:rPr lang="es-419">
                <a:solidFill>
                  <a:schemeClr val="dk1"/>
                </a:solidFill>
              </a:rPr>
              <a:t>De ahora en adelante nuestro usuario tendrá la posibilidad de llamar a los números de emergencia con un simple click, donde sea que se encuentre en el mundo. Además, podrá ver que hacer y como hacer para ayudar a otra persona, ante situaciones médicas inesperadas. Por otro lado, él tendrá toda su información médica importante para casos de emergencias, sin tener la necesidad de llevar la billetera y sus datos médicos con él a todos lados. También tendrá la posibilidad de con tan sólo presionar un botón hacerle saber a quién él considere adecuado, que se encuentra ante una situación de riesgo extremo, proveyéndole la ubicación en la cual se encuentra y la fecha y hora exacta del envió del pedido de ayuda.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u="sng">
                <a:solidFill>
                  <a:schemeClr val="dk1"/>
                </a:solidFill>
              </a:rPr>
              <a:t>GUADA</a:t>
            </a:r>
          </a:p>
          <a:p>
            <a:pPr lvl="0">
              <a:spcBef>
                <a:spcPts val="0"/>
              </a:spcBef>
              <a:buClr>
                <a:schemeClr val="dk1"/>
              </a:buClr>
              <a:buSzPct val="100000"/>
              <a:buFont typeface="Arial"/>
              <a:buNone/>
            </a:pPr>
            <a:r>
              <a:rPr lang="es-419" u="sng">
                <a:solidFill>
                  <a:schemeClr val="dk1"/>
                </a:solidFill>
              </a:rPr>
              <a:t>Misión:</a:t>
            </a:r>
          </a:p>
          <a:p>
            <a:pPr lvl="0">
              <a:spcBef>
                <a:spcPts val="0"/>
              </a:spcBef>
              <a:buClr>
                <a:schemeClr val="dk1"/>
              </a:buClr>
              <a:buSzPct val="100000"/>
              <a:buFont typeface="Arial"/>
              <a:buNone/>
            </a:pPr>
            <a:r>
              <a:rPr lang="es-419">
                <a:solidFill>
                  <a:schemeClr val="dk1"/>
                </a:solidFill>
              </a:rPr>
              <a:t>Contribuir a mejorar la vida de nuestros clientes, ayudándolos a actuar de la manera correcta ante una situación de emergencia, donde sea que se encuentren en el mundo. Con nuestra aplicación ellos se comunicarán con los servicios de emergencias como así también denunciarán situaciones ante un personal dedicado a ello, como así también podrán aprender que deben hacer ante una situación médica urgente.</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s-419" u="sng">
                <a:solidFill>
                  <a:schemeClr val="dk1"/>
                </a:solidFill>
              </a:rPr>
              <a:t>Visión:</a:t>
            </a:r>
          </a:p>
          <a:p>
            <a:pPr lvl="0">
              <a:spcBef>
                <a:spcPts val="0"/>
              </a:spcBef>
              <a:buClr>
                <a:schemeClr val="dk1"/>
              </a:buClr>
              <a:buSzPct val="100000"/>
              <a:buFont typeface="Arial"/>
              <a:buNone/>
            </a:pPr>
            <a:r>
              <a:rPr lang="es-419">
                <a:solidFill>
                  <a:schemeClr val="dk1"/>
                </a:solidFill>
              </a:rPr>
              <a:t>1 smartphone = 1 descarga de nuestra app</a:t>
            </a:r>
          </a:p>
          <a:p>
            <a:pPr lvl="0">
              <a:spcBef>
                <a:spcPts val="0"/>
              </a:spcBef>
              <a:buClr>
                <a:schemeClr val="dk1"/>
              </a:buClr>
              <a:buSzPct val="100000"/>
              <a:buFont typeface="Arial"/>
              <a:buNone/>
            </a:pPr>
            <a:r>
              <a:rPr lang="es-419">
                <a:solidFill>
                  <a:schemeClr val="dk1"/>
                </a:solidFill>
              </a:rPr>
              <a:t>Seremos la aplicación de emergencias más </a:t>
            </a:r>
            <a:r>
              <a:rPr b="1" lang="es-419">
                <a:solidFill>
                  <a:schemeClr val="dk1"/>
                </a:solidFill>
              </a:rPr>
              <a:t>confiable</a:t>
            </a:r>
            <a:r>
              <a:rPr lang="es-419">
                <a:solidFill>
                  <a:schemeClr val="dk1"/>
                </a:solidFill>
              </a:rPr>
              <a:t> de todo el mercado. Seremos considerados por nuestros usuarios como la opción más viable que ofrece las </a:t>
            </a:r>
            <a:r>
              <a:rPr b="1" lang="es-419">
                <a:solidFill>
                  <a:schemeClr val="dk1"/>
                </a:solidFill>
              </a:rPr>
              <a:t>soluciones</a:t>
            </a:r>
            <a:r>
              <a:rPr lang="es-419">
                <a:solidFill>
                  <a:schemeClr val="dk1"/>
                </a:solidFill>
              </a:rPr>
              <a:t> tecnológicas más </a:t>
            </a:r>
            <a:r>
              <a:rPr b="1" lang="es-419">
                <a:solidFill>
                  <a:schemeClr val="dk1"/>
                </a:solidFill>
              </a:rPr>
              <a:t>innovadoras</a:t>
            </a:r>
            <a:r>
              <a:rPr lang="es-419">
                <a:solidFill>
                  <a:schemeClr val="dk1"/>
                </a:solidFill>
              </a:rPr>
              <a:t>, con las tecnologías más avanzadas, de servicio y calidad que supere sus expectativas de todo el mercado, haciendo que toda persona que tenga descargada nuestra app en su teléfono móvil se sienta siempre </a:t>
            </a:r>
            <a:r>
              <a:rPr b="1" lang="es-419">
                <a:solidFill>
                  <a:schemeClr val="dk1"/>
                </a:solidFill>
              </a:rPr>
              <a:t>segura</a:t>
            </a:r>
            <a:r>
              <a:rPr lang="es-419">
                <a:solidFill>
                  <a:schemeClr val="dk1"/>
                </a:solidFill>
              </a:rPr>
              <a:t>. Nuestra app proporcionará </a:t>
            </a:r>
            <a:r>
              <a:rPr b="1" lang="es-419">
                <a:solidFill>
                  <a:schemeClr val="dk1"/>
                </a:solidFill>
              </a:rPr>
              <a:t>ayuda</a:t>
            </a:r>
            <a:r>
              <a:rPr lang="es-419">
                <a:solidFill>
                  <a:schemeClr val="dk1"/>
                </a:solidFill>
              </a:rPr>
              <a:t> inmediata ante cualquier situación de emergencia que se presente. Es por esto por lo que HelpMe será la mejor ayuda para cualquier persona en situación de emergencia, y también para cualquier usuario que se quiera sentir que siempre está a salvo.</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GUADA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ILA</a:t>
            </a:r>
          </a:p>
          <a:p>
            <a:pPr lvl="0">
              <a:spcBef>
                <a:spcPts val="0"/>
              </a:spcBef>
              <a:buNone/>
            </a:pPr>
            <a:r>
              <a:t/>
            </a:r>
            <a:endParaRPr/>
          </a:p>
          <a:p>
            <a:pPr lvl="0">
              <a:spcBef>
                <a:spcPts val="0"/>
              </a:spcBef>
              <a:buNone/>
            </a:pPr>
            <a:r>
              <a:rPr lang="es-419"/>
              <a:t>Mostrar el funcionamiento de la app y de la web.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s-419"/>
              <a:t>GUADA</a:t>
            </a:r>
          </a:p>
          <a:p>
            <a:pPr indent="-317500" lvl="0" marL="457200" rtl="0">
              <a:spcBef>
                <a:spcPts val="0"/>
              </a:spcBef>
              <a:spcAft>
                <a:spcPts val="0"/>
              </a:spcAft>
              <a:buSzPct val="127272"/>
              <a:buChar char="-"/>
            </a:pPr>
            <a:r>
              <a:rPr lang="es-419"/>
              <a:t>Desafíos de programación y diseño, que no sabíamos como hacer (a lo largo de todo el año). </a:t>
            </a:r>
          </a:p>
          <a:p>
            <a:pPr indent="-317500" lvl="0" marL="457200" rtl="0">
              <a:spcBef>
                <a:spcPts val="0"/>
              </a:spcBef>
              <a:spcAft>
                <a:spcPts val="0"/>
              </a:spcAft>
              <a:buSzPct val="127272"/>
              <a:buChar char="-"/>
            </a:pPr>
            <a:r>
              <a:rPr lang="es-419"/>
              <a:t>Teníamos una idea al principio y no sabíamos como hacerla, tuvimos que aprender todo a medida que lo implementabamos. </a:t>
            </a:r>
          </a:p>
          <a:p>
            <a:pPr indent="-317500" lvl="0" marL="457200" rtl="0">
              <a:spcBef>
                <a:spcPts val="0"/>
              </a:spcBef>
              <a:spcAft>
                <a:spcPts val="0"/>
              </a:spcAft>
              <a:buSzPct val="127272"/>
              <a:buChar char="-"/>
            </a:pPr>
            <a:r>
              <a:rPr lang="es-419"/>
              <a:t>La app que pensabamos hacer al principio, no resultó la misma que es hoy en día. El feedback de los posibles usuarios nos sirvio un monton. </a:t>
            </a:r>
          </a:p>
          <a:p>
            <a:pPr indent="-317500" lvl="0" marL="457200">
              <a:spcBef>
                <a:spcPts val="0"/>
              </a:spcBef>
              <a:buSzPct val="127272"/>
              <a:buChar char="-"/>
            </a:pPr>
            <a:r>
              <a:rPr lang="es-419"/>
              <a:t>Dinámica de grupo: a veces no funcionó como queríamos pero al fin y al cabo logramos superar las diferencias y llegar a la meta final que nos propusimos en un principio para este proyecto.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ILA // GUADA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s-419"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21.jpg"/><Relationship Id="rId5"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23.jpg"/><Relationship Id="rId6"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hyperlink" Target="mailto:ilanitsj@gmail.com" TargetMode="External"/><Relationship Id="rId5" Type="http://schemas.openxmlformats.org/officeDocument/2006/relationships/hyperlink" Target="mailto:guadacarranza.2005@gmail.com" TargetMode="External"/><Relationship Id="rId6" Type="http://schemas.openxmlformats.org/officeDocument/2006/relationships/image" Target="../media/image27.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0" y="1870375"/>
            <a:ext cx="8520600" cy="1041000"/>
          </a:xfrm>
          <a:prstGeom prst="rect">
            <a:avLst/>
          </a:prstGeom>
        </p:spPr>
        <p:txBody>
          <a:bodyPr anchorCtr="0" anchor="b" bIns="91425" lIns="91425" rIns="91425" wrap="square" tIns="91425">
            <a:noAutofit/>
          </a:bodyPr>
          <a:lstStyle/>
          <a:p>
            <a:pPr lvl="0">
              <a:spcBef>
                <a:spcPts val="0"/>
              </a:spcBef>
              <a:buNone/>
            </a:pPr>
            <a:r>
              <a:rPr b="1" lang="es-419" sz="6200">
                <a:solidFill>
                  <a:schemeClr val="lt1"/>
                </a:solidFill>
                <a:latin typeface="Ubuntu"/>
                <a:ea typeface="Ubuntu"/>
                <a:cs typeface="Ubuntu"/>
                <a:sym typeface="Ubuntu"/>
              </a:rPr>
              <a:t>HelpMe!</a:t>
            </a:r>
          </a:p>
        </p:txBody>
      </p:sp>
      <p:sp>
        <p:nvSpPr>
          <p:cNvPr id="55" name="Shape 55"/>
          <p:cNvSpPr txBox="1"/>
          <p:nvPr>
            <p:ph idx="1" type="subTitle"/>
          </p:nvPr>
        </p:nvSpPr>
        <p:spPr>
          <a:xfrm>
            <a:off x="748950" y="2959550"/>
            <a:ext cx="7646100" cy="712800"/>
          </a:xfrm>
          <a:prstGeom prst="rect">
            <a:avLst/>
          </a:prstGeom>
        </p:spPr>
        <p:txBody>
          <a:bodyPr anchorCtr="0" anchor="t" bIns="91425" lIns="91425" rIns="91425" wrap="square" tIns="91425">
            <a:noAutofit/>
          </a:bodyPr>
          <a:lstStyle/>
          <a:p>
            <a:pPr lvl="0">
              <a:spcBef>
                <a:spcPts val="0"/>
              </a:spcBef>
              <a:buNone/>
            </a:pPr>
            <a:r>
              <a:rPr lang="es-419">
                <a:solidFill>
                  <a:schemeClr val="lt1"/>
                </a:solidFill>
                <a:latin typeface="Verdana"/>
                <a:ea typeface="Verdana"/>
                <a:cs typeface="Verdana"/>
                <a:sym typeface="Verdana"/>
              </a:rPr>
              <a:t>Sacando lo mejor de cada emergencia</a:t>
            </a:r>
          </a:p>
        </p:txBody>
      </p:sp>
      <p:pic>
        <p:nvPicPr>
          <p:cNvPr id="56" name="Shape 56"/>
          <p:cNvPicPr preferRelativeResize="0"/>
          <p:nvPr/>
        </p:nvPicPr>
        <p:blipFill>
          <a:blip r:embed="rId4">
            <a:alphaModFix/>
          </a:blip>
          <a:stretch>
            <a:fillRect/>
          </a:stretch>
        </p:blipFill>
        <p:spPr>
          <a:xfrm>
            <a:off x="6184350" y="428138"/>
            <a:ext cx="2647950"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par>
                                <p:cTn fill="hold" nodeType="with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par>
                                <p:cTn fill="hold" nodeType="with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60" name="Shape 60"/>
        <p:cNvGrpSpPr/>
        <p:nvPr/>
      </p:nvGrpSpPr>
      <p:grpSpPr>
        <a:xfrm>
          <a:off x="0" y="0"/>
          <a:ext cx="0" cy="0"/>
          <a:chOff x="0" y="0"/>
          <a:chExt cx="0" cy="0"/>
        </a:xfrm>
      </p:grpSpPr>
      <p:sp>
        <p:nvSpPr>
          <p:cNvPr id="61" name="Shape 61"/>
          <p:cNvSpPr txBox="1"/>
          <p:nvPr>
            <p:ph type="title"/>
          </p:nvPr>
        </p:nvSpPr>
        <p:spPr>
          <a:xfrm>
            <a:off x="277500" y="216925"/>
            <a:ext cx="2368500" cy="478800"/>
          </a:xfrm>
          <a:prstGeom prst="rect">
            <a:avLst/>
          </a:prstGeom>
        </p:spPr>
        <p:txBody>
          <a:bodyPr anchorCtr="0" anchor="t" bIns="91425" lIns="91425" rIns="91425" wrap="square" tIns="91425">
            <a:noAutofit/>
          </a:bodyPr>
          <a:lstStyle/>
          <a:p>
            <a:pPr lvl="0">
              <a:spcBef>
                <a:spcPts val="0"/>
              </a:spcBef>
              <a:buNone/>
            </a:pPr>
            <a:r>
              <a:rPr lang="es-419" sz="1800" u="sng">
                <a:solidFill>
                  <a:schemeClr val="lt1"/>
                </a:solidFill>
              </a:rPr>
              <a:t>¿Quienes somos?</a:t>
            </a:r>
          </a:p>
        </p:txBody>
      </p:sp>
      <p:sp>
        <p:nvSpPr>
          <p:cNvPr id="62" name="Shape 62"/>
          <p:cNvSpPr txBox="1"/>
          <p:nvPr>
            <p:ph idx="1" type="body"/>
          </p:nvPr>
        </p:nvSpPr>
        <p:spPr>
          <a:xfrm>
            <a:off x="4527550" y="1090538"/>
            <a:ext cx="4307100" cy="1596600"/>
          </a:xfrm>
          <a:prstGeom prst="rect">
            <a:avLst/>
          </a:prstGeom>
        </p:spPr>
        <p:txBody>
          <a:bodyPr anchorCtr="0" anchor="t" bIns="91425" lIns="91425" rIns="91425" wrap="square" tIns="91425">
            <a:noAutofit/>
          </a:bodyPr>
          <a:lstStyle/>
          <a:p>
            <a:pPr lvl="0">
              <a:spcBef>
                <a:spcPts val="0"/>
              </a:spcBef>
              <a:buNone/>
            </a:pPr>
            <a:r>
              <a:rPr lang="es-419">
                <a:solidFill>
                  <a:schemeClr val="lt1"/>
                </a:solidFill>
              </a:rPr>
              <a:t>Curso: 6° Informática B</a:t>
            </a:r>
          </a:p>
          <a:p>
            <a:pPr lvl="0">
              <a:spcBef>
                <a:spcPts val="0"/>
              </a:spcBef>
              <a:buNone/>
            </a:pPr>
            <a:r>
              <a:rPr lang="es-419">
                <a:solidFill>
                  <a:schemeClr val="lt1"/>
                </a:solidFill>
              </a:rPr>
              <a:t>Edad: 18 años. </a:t>
            </a:r>
          </a:p>
          <a:p>
            <a:pPr lvl="0">
              <a:spcBef>
                <a:spcPts val="0"/>
              </a:spcBef>
              <a:buNone/>
            </a:pPr>
            <a:r>
              <a:rPr lang="es-419">
                <a:solidFill>
                  <a:schemeClr val="lt1"/>
                </a:solidFill>
              </a:rPr>
              <a:t>Futuro: Ingeniería en Sistemas (UTN)</a:t>
            </a:r>
          </a:p>
        </p:txBody>
      </p:sp>
      <p:sp>
        <p:nvSpPr>
          <p:cNvPr id="63" name="Shape 63"/>
          <p:cNvSpPr txBox="1"/>
          <p:nvPr>
            <p:ph idx="1" type="body"/>
          </p:nvPr>
        </p:nvSpPr>
        <p:spPr>
          <a:xfrm>
            <a:off x="4557300" y="3163200"/>
            <a:ext cx="4383300" cy="15966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1600"/>
              </a:spcAft>
              <a:buNone/>
            </a:pPr>
            <a:r>
              <a:rPr lang="es-419">
                <a:solidFill>
                  <a:schemeClr val="lt1"/>
                </a:solidFill>
              </a:rPr>
              <a:t>Curso: 6° Informática A</a:t>
            </a:r>
          </a:p>
          <a:p>
            <a:pPr indent="0" lvl="0" marL="0" marR="0" rtl="0" algn="l">
              <a:lnSpc>
                <a:spcPct val="115000"/>
              </a:lnSpc>
              <a:spcBef>
                <a:spcPts val="0"/>
              </a:spcBef>
              <a:spcAft>
                <a:spcPts val="1600"/>
              </a:spcAft>
              <a:buNone/>
            </a:pPr>
            <a:r>
              <a:rPr lang="es-419">
                <a:solidFill>
                  <a:schemeClr val="lt1"/>
                </a:solidFill>
              </a:rPr>
              <a:t>Edad: 18 años. </a:t>
            </a:r>
          </a:p>
          <a:p>
            <a:pPr indent="0" lvl="0" marL="0" marR="0" rtl="0" algn="l">
              <a:lnSpc>
                <a:spcPct val="115000"/>
              </a:lnSpc>
              <a:spcBef>
                <a:spcPts val="0"/>
              </a:spcBef>
              <a:spcAft>
                <a:spcPts val="1600"/>
              </a:spcAft>
              <a:buNone/>
            </a:pPr>
            <a:r>
              <a:rPr lang="es-419">
                <a:solidFill>
                  <a:schemeClr val="lt1"/>
                </a:solidFill>
              </a:rPr>
              <a:t>Futuro: Lic. Enfermería (Hospital Italiano)</a:t>
            </a:r>
          </a:p>
        </p:txBody>
      </p:sp>
      <p:pic>
        <p:nvPicPr>
          <p:cNvPr id="64" name="Shape 64"/>
          <p:cNvPicPr preferRelativeResize="0"/>
          <p:nvPr/>
        </p:nvPicPr>
        <p:blipFill rotWithShape="1">
          <a:blip r:embed="rId3">
            <a:alphaModFix/>
          </a:blip>
          <a:srcRect b="26288" l="16624" r="7080" t="4622"/>
          <a:stretch/>
        </p:blipFill>
        <p:spPr>
          <a:xfrm>
            <a:off x="404525" y="869213"/>
            <a:ext cx="1863552" cy="1842572"/>
          </a:xfrm>
          <a:prstGeom prst="rect">
            <a:avLst/>
          </a:prstGeom>
          <a:noFill/>
          <a:ln>
            <a:noFill/>
          </a:ln>
        </p:spPr>
      </p:pic>
      <p:sp>
        <p:nvSpPr>
          <p:cNvPr id="65" name="Shape 65"/>
          <p:cNvSpPr txBox="1"/>
          <p:nvPr/>
        </p:nvSpPr>
        <p:spPr>
          <a:xfrm>
            <a:off x="2378625" y="1421300"/>
            <a:ext cx="2076000" cy="935100"/>
          </a:xfrm>
          <a:prstGeom prst="rect">
            <a:avLst/>
          </a:prstGeom>
          <a:noFill/>
          <a:ln>
            <a:noFill/>
          </a:ln>
        </p:spPr>
        <p:txBody>
          <a:bodyPr anchorCtr="0" anchor="t" bIns="91425" lIns="91425" rIns="91425" wrap="square" tIns="91425">
            <a:noAutofit/>
          </a:bodyPr>
          <a:lstStyle/>
          <a:p>
            <a:pPr lvl="0" rtl="0" algn="ctr">
              <a:spcBef>
                <a:spcPts val="0"/>
              </a:spcBef>
              <a:buNone/>
            </a:pPr>
            <a:r>
              <a:rPr b="1" lang="es-419" sz="2400">
                <a:solidFill>
                  <a:schemeClr val="lt1"/>
                </a:solidFill>
              </a:rPr>
              <a:t>Ilanit </a:t>
            </a:r>
          </a:p>
          <a:p>
            <a:pPr lvl="0" algn="ctr">
              <a:spcBef>
                <a:spcPts val="0"/>
              </a:spcBef>
              <a:buNone/>
            </a:pPr>
            <a:r>
              <a:rPr b="1" lang="es-419" sz="2400">
                <a:solidFill>
                  <a:schemeClr val="lt1"/>
                </a:solidFill>
              </a:rPr>
              <a:t>Jamilis</a:t>
            </a:r>
          </a:p>
        </p:txBody>
      </p:sp>
      <p:sp>
        <p:nvSpPr>
          <p:cNvPr id="66" name="Shape 66"/>
          <p:cNvSpPr txBox="1"/>
          <p:nvPr/>
        </p:nvSpPr>
        <p:spPr>
          <a:xfrm>
            <a:off x="2378625" y="3444200"/>
            <a:ext cx="2076000" cy="935100"/>
          </a:xfrm>
          <a:prstGeom prst="rect">
            <a:avLst/>
          </a:prstGeom>
          <a:noFill/>
          <a:ln>
            <a:noFill/>
          </a:ln>
        </p:spPr>
        <p:txBody>
          <a:bodyPr anchorCtr="0" anchor="t" bIns="91425" lIns="91425" rIns="91425" wrap="square" tIns="91425">
            <a:noAutofit/>
          </a:bodyPr>
          <a:lstStyle/>
          <a:p>
            <a:pPr lvl="0" rtl="0" algn="ctr">
              <a:spcBef>
                <a:spcPts val="0"/>
              </a:spcBef>
              <a:buNone/>
            </a:pPr>
            <a:r>
              <a:rPr b="1" lang="es-419" sz="2400">
                <a:solidFill>
                  <a:schemeClr val="lt1"/>
                </a:solidFill>
              </a:rPr>
              <a:t>Guadalupe Carranza</a:t>
            </a:r>
          </a:p>
        </p:txBody>
      </p:sp>
      <p:sp>
        <p:nvSpPr>
          <p:cNvPr id="67" name="Shape 67"/>
          <p:cNvSpPr txBox="1"/>
          <p:nvPr/>
        </p:nvSpPr>
        <p:spPr>
          <a:xfrm>
            <a:off x="5667600" y="135700"/>
            <a:ext cx="3273000" cy="478800"/>
          </a:xfrm>
          <a:prstGeom prst="rect">
            <a:avLst/>
          </a:prstGeom>
          <a:noFill/>
          <a:ln>
            <a:noFill/>
          </a:ln>
        </p:spPr>
        <p:txBody>
          <a:bodyPr anchorCtr="0" anchor="t" bIns="91425" lIns="91425" rIns="91425" wrap="square" tIns="91425">
            <a:noAutofit/>
          </a:bodyPr>
          <a:lstStyle/>
          <a:p>
            <a:pPr lvl="0" rtl="0" algn="l">
              <a:spcBef>
                <a:spcPts val="0"/>
              </a:spcBef>
              <a:buNone/>
            </a:pPr>
            <a:r>
              <a:rPr b="1" lang="es-419">
                <a:solidFill>
                  <a:schemeClr val="lt1"/>
                </a:solidFill>
              </a:rPr>
              <a:t>Proyecto Final - 6° Informática 2017</a:t>
            </a:r>
          </a:p>
        </p:txBody>
      </p:sp>
      <p:pic>
        <p:nvPicPr>
          <p:cNvPr id="68" name="Shape 68"/>
          <p:cNvPicPr preferRelativeResize="0"/>
          <p:nvPr/>
        </p:nvPicPr>
        <p:blipFill rotWithShape="1">
          <a:blip r:embed="rId4">
            <a:alphaModFix/>
          </a:blip>
          <a:srcRect b="62740" l="28242" r="27259" t="13525"/>
          <a:stretch/>
        </p:blipFill>
        <p:spPr>
          <a:xfrm>
            <a:off x="404524" y="2983100"/>
            <a:ext cx="1863551" cy="17669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277500" y="216925"/>
            <a:ext cx="2368500" cy="478800"/>
          </a:xfrm>
          <a:prstGeom prst="rect">
            <a:avLst/>
          </a:prstGeom>
        </p:spPr>
        <p:txBody>
          <a:bodyPr anchorCtr="0" anchor="t" bIns="91425" lIns="91425" rIns="91425" wrap="square" tIns="91425">
            <a:noAutofit/>
          </a:bodyPr>
          <a:lstStyle/>
          <a:p>
            <a:pPr lvl="0" rtl="0">
              <a:spcBef>
                <a:spcPts val="0"/>
              </a:spcBef>
              <a:buNone/>
            </a:pPr>
            <a:r>
              <a:rPr lang="es-419" sz="1800" u="sng">
                <a:solidFill>
                  <a:schemeClr val="lt1"/>
                </a:solidFill>
              </a:rPr>
              <a:t>Problemática</a:t>
            </a:r>
          </a:p>
        </p:txBody>
      </p:sp>
      <p:pic>
        <p:nvPicPr>
          <p:cNvPr id="74" name="Shape 74"/>
          <p:cNvPicPr preferRelativeResize="0"/>
          <p:nvPr/>
        </p:nvPicPr>
        <p:blipFill>
          <a:blip r:embed="rId3">
            <a:alphaModFix/>
          </a:blip>
          <a:stretch>
            <a:fillRect/>
          </a:stretch>
        </p:blipFill>
        <p:spPr>
          <a:xfrm>
            <a:off x="6382128" y="684898"/>
            <a:ext cx="1697848" cy="1692940"/>
          </a:xfrm>
          <a:prstGeom prst="rect">
            <a:avLst/>
          </a:prstGeom>
          <a:noFill/>
          <a:ln>
            <a:noFill/>
          </a:ln>
        </p:spPr>
      </p:pic>
      <p:pic>
        <p:nvPicPr>
          <p:cNvPr id="75" name="Shape 75"/>
          <p:cNvPicPr preferRelativeResize="0"/>
          <p:nvPr/>
        </p:nvPicPr>
        <p:blipFill>
          <a:blip r:embed="rId4">
            <a:alphaModFix/>
          </a:blip>
          <a:stretch>
            <a:fillRect/>
          </a:stretch>
        </p:blipFill>
        <p:spPr>
          <a:xfrm>
            <a:off x="638500" y="2755587"/>
            <a:ext cx="2007494" cy="2002536"/>
          </a:xfrm>
          <a:prstGeom prst="rect">
            <a:avLst/>
          </a:prstGeom>
          <a:noFill/>
          <a:ln>
            <a:noFill/>
          </a:ln>
        </p:spPr>
      </p:pic>
      <p:pic>
        <p:nvPicPr>
          <p:cNvPr id="76" name="Shape 76"/>
          <p:cNvPicPr preferRelativeResize="0"/>
          <p:nvPr/>
        </p:nvPicPr>
        <p:blipFill>
          <a:blip r:embed="rId5">
            <a:alphaModFix/>
          </a:blip>
          <a:stretch>
            <a:fillRect/>
          </a:stretch>
        </p:blipFill>
        <p:spPr>
          <a:xfrm>
            <a:off x="3607658" y="2908321"/>
            <a:ext cx="1659722" cy="1849798"/>
          </a:xfrm>
          <a:prstGeom prst="rect">
            <a:avLst/>
          </a:prstGeom>
          <a:noFill/>
          <a:ln>
            <a:noFill/>
          </a:ln>
        </p:spPr>
      </p:pic>
      <p:pic>
        <p:nvPicPr>
          <p:cNvPr id="77" name="Shape 77"/>
          <p:cNvPicPr preferRelativeResize="0"/>
          <p:nvPr/>
        </p:nvPicPr>
        <p:blipFill>
          <a:blip r:embed="rId6">
            <a:alphaModFix/>
          </a:blip>
          <a:stretch>
            <a:fillRect/>
          </a:stretch>
        </p:blipFill>
        <p:spPr>
          <a:xfrm>
            <a:off x="5566023" y="2611082"/>
            <a:ext cx="3330051" cy="2444281"/>
          </a:xfrm>
          <a:prstGeom prst="rect">
            <a:avLst/>
          </a:prstGeom>
          <a:noFill/>
          <a:ln>
            <a:noFill/>
          </a:ln>
        </p:spPr>
      </p:pic>
      <p:pic>
        <p:nvPicPr>
          <p:cNvPr id="78" name="Shape 78"/>
          <p:cNvPicPr preferRelativeResize="0"/>
          <p:nvPr/>
        </p:nvPicPr>
        <p:blipFill>
          <a:blip r:embed="rId7">
            <a:alphaModFix/>
          </a:blip>
          <a:stretch>
            <a:fillRect/>
          </a:stretch>
        </p:blipFill>
        <p:spPr>
          <a:xfrm>
            <a:off x="3433786" y="449150"/>
            <a:ext cx="2007492" cy="2002556"/>
          </a:xfrm>
          <a:prstGeom prst="rect">
            <a:avLst/>
          </a:prstGeom>
          <a:noFill/>
          <a:ln>
            <a:noFill/>
          </a:ln>
        </p:spPr>
      </p:pic>
      <p:pic>
        <p:nvPicPr>
          <p:cNvPr id="79" name="Shape 79"/>
          <p:cNvPicPr preferRelativeResize="0"/>
          <p:nvPr/>
        </p:nvPicPr>
        <p:blipFill>
          <a:blip r:embed="rId8">
            <a:alphaModFix/>
          </a:blip>
          <a:stretch>
            <a:fillRect/>
          </a:stretch>
        </p:blipFill>
        <p:spPr>
          <a:xfrm>
            <a:off x="676759" y="684892"/>
            <a:ext cx="1930967" cy="19261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83" name="Shape 83"/>
        <p:cNvGrpSpPr/>
        <p:nvPr/>
      </p:nvGrpSpPr>
      <p:grpSpPr>
        <a:xfrm>
          <a:off x="0" y="0"/>
          <a:ext cx="0" cy="0"/>
          <a:chOff x="0" y="0"/>
          <a:chExt cx="0" cy="0"/>
        </a:xfrm>
      </p:grpSpPr>
      <p:sp>
        <p:nvSpPr>
          <p:cNvPr id="84" name="Shape 84"/>
          <p:cNvSpPr txBox="1"/>
          <p:nvPr>
            <p:ph idx="2" type="body"/>
          </p:nvPr>
        </p:nvSpPr>
        <p:spPr>
          <a:xfrm>
            <a:off x="5719250" y="598700"/>
            <a:ext cx="3224400" cy="336300"/>
          </a:xfrm>
          <a:prstGeom prst="rect">
            <a:avLst/>
          </a:prstGeom>
        </p:spPr>
        <p:txBody>
          <a:bodyPr anchorCtr="0" anchor="ctr" bIns="91425" lIns="91425" rIns="91425" wrap="square" tIns="91425">
            <a:noAutofit/>
          </a:bodyPr>
          <a:lstStyle/>
          <a:p>
            <a:pPr lvl="0" rtl="0">
              <a:spcBef>
                <a:spcPts val="0"/>
              </a:spcBef>
              <a:spcAft>
                <a:spcPts val="0"/>
              </a:spcAft>
              <a:buNone/>
            </a:pPr>
            <a:r>
              <a:rPr lang="es-419" sz="1500"/>
              <a:t>Ciudad Autónoma de Buenos Aires</a:t>
            </a:r>
          </a:p>
        </p:txBody>
      </p:sp>
      <p:pic>
        <p:nvPicPr>
          <p:cNvPr id="85" name="Shape 85"/>
          <p:cNvPicPr preferRelativeResize="0"/>
          <p:nvPr/>
        </p:nvPicPr>
        <p:blipFill>
          <a:blip r:embed="rId3">
            <a:alphaModFix/>
          </a:blip>
          <a:stretch>
            <a:fillRect/>
          </a:stretch>
        </p:blipFill>
        <p:spPr>
          <a:xfrm>
            <a:off x="4961625" y="525875"/>
            <a:ext cx="481949" cy="481949"/>
          </a:xfrm>
          <a:prstGeom prst="rect">
            <a:avLst/>
          </a:prstGeom>
          <a:noFill/>
          <a:ln>
            <a:noFill/>
          </a:ln>
        </p:spPr>
      </p:pic>
      <p:sp>
        <p:nvSpPr>
          <p:cNvPr id="86" name="Shape 86"/>
          <p:cNvSpPr txBox="1"/>
          <p:nvPr/>
        </p:nvSpPr>
        <p:spPr>
          <a:xfrm>
            <a:off x="157075" y="141275"/>
            <a:ext cx="895500" cy="537300"/>
          </a:xfrm>
          <a:prstGeom prst="rect">
            <a:avLst/>
          </a:prstGeom>
          <a:noFill/>
          <a:ln>
            <a:noFill/>
          </a:ln>
        </p:spPr>
        <p:txBody>
          <a:bodyPr anchorCtr="0" anchor="t" bIns="91425" lIns="91425" rIns="91425" wrap="square" tIns="91425">
            <a:noAutofit/>
          </a:bodyPr>
          <a:lstStyle/>
          <a:p>
            <a:pPr lvl="0" rtl="0">
              <a:lnSpc>
                <a:spcPct val="115000"/>
              </a:lnSpc>
              <a:spcBef>
                <a:spcPts val="0"/>
              </a:spcBef>
              <a:buClr>
                <a:schemeClr val="dk1"/>
              </a:buClr>
              <a:buSzPct val="61111"/>
              <a:buFont typeface="Arial"/>
              <a:buNone/>
            </a:pPr>
            <a:r>
              <a:rPr lang="es-419" sz="1800" u="sng">
                <a:solidFill>
                  <a:schemeClr val="lt1"/>
                </a:solidFill>
              </a:rPr>
              <a:t>Perfil</a:t>
            </a:r>
          </a:p>
        </p:txBody>
      </p:sp>
      <p:pic>
        <p:nvPicPr>
          <p:cNvPr id="87" name="Shape 87"/>
          <p:cNvPicPr preferRelativeResize="0"/>
          <p:nvPr/>
        </p:nvPicPr>
        <p:blipFill>
          <a:blip r:embed="rId4">
            <a:alphaModFix/>
          </a:blip>
          <a:stretch>
            <a:fillRect/>
          </a:stretch>
        </p:blipFill>
        <p:spPr>
          <a:xfrm>
            <a:off x="4961625" y="1385675"/>
            <a:ext cx="481950" cy="481950"/>
          </a:xfrm>
          <a:prstGeom prst="rect">
            <a:avLst/>
          </a:prstGeom>
          <a:noFill/>
          <a:ln>
            <a:noFill/>
          </a:ln>
        </p:spPr>
      </p:pic>
      <p:pic>
        <p:nvPicPr>
          <p:cNvPr id="88" name="Shape 88"/>
          <p:cNvPicPr preferRelativeResize="0"/>
          <p:nvPr/>
        </p:nvPicPr>
        <p:blipFill>
          <a:blip r:embed="rId5">
            <a:alphaModFix/>
          </a:blip>
          <a:stretch>
            <a:fillRect/>
          </a:stretch>
        </p:blipFill>
        <p:spPr>
          <a:xfrm>
            <a:off x="4961625" y="2183320"/>
            <a:ext cx="481950" cy="733555"/>
          </a:xfrm>
          <a:prstGeom prst="rect">
            <a:avLst/>
          </a:prstGeom>
          <a:noFill/>
          <a:ln>
            <a:noFill/>
          </a:ln>
        </p:spPr>
      </p:pic>
      <p:pic>
        <p:nvPicPr>
          <p:cNvPr id="89" name="Shape 89"/>
          <p:cNvPicPr preferRelativeResize="0"/>
          <p:nvPr/>
        </p:nvPicPr>
        <p:blipFill>
          <a:blip r:embed="rId6">
            <a:alphaModFix/>
          </a:blip>
          <a:stretch>
            <a:fillRect/>
          </a:stretch>
        </p:blipFill>
        <p:spPr>
          <a:xfrm>
            <a:off x="4961625" y="3232575"/>
            <a:ext cx="481950" cy="623550"/>
          </a:xfrm>
          <a:prstGeom prst="rect">
            <a:avLst/>
          </a:prstGeom>
          <a:noFill/>
          <a:ln>
            <a:noFill/>
          </a:ln>
        </p:spPr>
      </p:pic>
      <p:pic>
        <p:nvPicPr>
          <p:cNvPr id="90" name="Shape 90"/>
          <p:cNvPicPr preferRelativeResize="0"/>
          <p:nvPr/>
        </p:nvPicPr>
        <p:blipFill>
          <a:blip r:embed="rId7">
            <a:alphaModFix/>
          </a:blip>
          <a:stretch>
            <a:fillRect/>
          </a:stretch>
        </p:blipFill>
        <p:spPr>
          <a:xfrm>
            <a:off x="4890825" y="4041250"/>
            <a:ext cx="674675" cy="674675"/>
          </a:xfrm>
          <a:prstGeom prst="rect">
            <a:avLst/>
          </a:prstGeom>
          <a:noFill/>
          <a:ln>
            <a:noFill/>
          </a:ln>
        </p:spPr>
      </p:pic>
      <p:pic>
        <p:nvPicPr>
          <p:cNvPr id="91" name="Shape 91"/>
          <p:cNvPicPr preferRelativeResize="0"/>
          <p:nvPr/>
        </p:nvPicPr>
        <p:blipFill>
          <a:blip r:embed="rId8">
            <a:alphaModFix/>
          </a:blip>
          <a:stretch>
            <a:fillRect/>
          </a:stretch>
        </p:blipFill>
        <p:spPr>
          <a:xfrm>
            <a:off x="292550" y="678575"/>
            <a:ext cx="3946342" cy="4160126"/>
          </a:xfrm>
          <a:prstGeom prst="rect">
            <a:avLst/>
          </a:prstGeom>
          <a:noFill/>
          <a:ln>
            <a:noFill/>
          </a:ln>
        </p:spPr>
      </p:pic>
      <p:sp>
        <p:nvSpPr>
          <p:cNvPr id="92" name="Shape 92"/>
          <p:cNvSpPr txBox="1"/>
          <p:nvPr/>
        </p:nvSpPr>
        <p:spPr>
          <a:xfrm>
            <a:off x="5830250" y="4210438"/>
            <a:ext cx="3139200" cy="3363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Clr>
                <a:schemeClr val="dk1"/>
              </a:buClr>
              <a:buSzPct val="73333"/>
              <a:buFont typeface="Arial"/>
              <a:buNone/>
            </a:pPr>
            <a:r>
              <a:rPr lang="es-419" sz="1500">
                <a:solidFill>
                  <a:schemeClr val="dk2"/>
                </a:solidFill>
              </a:rPr>
              <a:t>Impactado</a:t>
            </a:r>
          </a:p>
        </p:txBody>
      </p:sp>
      <p:sp>
        <p:nvSpPr>
          <p:cNvPr id="93" name="Shape 93"/>
          <p:cNvSpPr txBox="1"/>
          <p:nvPr/>
        </p:nvSpPr>
        <p:spPr>
          <a:xfrm>
            <a:off x="5761850" y="2386913"/>
            <a:ext cx="31392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s-419" sz="1500">
                <a:solidFill>
                  <a:schemeClr val="dk2"/>
                </a:solidFill>
              </a:rPr>
              <a:t>Amante de la tecnología</a:t>
            </a:r>
          </a:p>
          <a:p>
            <a:pPr lvl="0" rtl="0">
              <a:lnSpc>
                <a:spcPct val="115000"/>
              </a:lnSpc>
              <a:spcBef>
                <a:spcPts val="0"/>
              </a:spcBef>
              <a:spcAft>
                <a:spcPts val="1600"/>
              </a:spcAft>
              <a:buClr>
                <a:schemeClr val="dk1"/>
              </a:buClr>
              <a:buSzPct val="73333"/>
              <a:buFont typeface="Arial"/>
              <a:buNone/>
            </a:pPr>
            <a:r>
              <a:t/>
            </a:r>
            <a:endParaRPr sz="1500">
              <a:solidFill>
                <a:schemeClr val="dk2"/>
              </a:solidFill>
            </a:endParaRPr>
          </a:p>
        </p:txBody>
      </p:sp>
      <p:sp>
        <p:nvSpPr>
          <p:cNvPr id="94" name="Shape 94"/>
          <p:cNvSpPr txBox="1"/>
          <p:nvPr/>
        </p:nvSpPr>
        <p:spPr>
          <a:xfrm>
            <a:off x="5761850" y="3298688"/>
            <a:ext cx="31392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s-419" sz="1500">
                <a:solidFill>
                  <a:schemeClr val="dk2"/>
                </a:solidFill>
              </a:rPr>
              <a:t>Olvidadizo</a:t>
            </a:r>
          </a:p>
        </p:txBody>
      </p:sp>
      <p:sp>
        <p:nvSpPr>
          <p:cNvPr id="95" name="Shape 95"/>
          <p:cNvSpPr txBox="1"/>
          <p:nvPr/>
        </p:nvSpPr>
        <p:spPr>
          <a:xfrm>
            <a:off x="5761850" y="1464750"/>
            <a:ext cx="30024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Clr>
                <a:schemeClr val="dk1"/>
              </a:buClr>
              <a:buSzPct val="73333"/>
              <a:buFont typeface="Arial"/>
              <a:buNone/>
            </a:pPr>
            <a:r>
              <a:rPr lang="es-419" sz="1500">
                <a:solidFill>
                  <a:schemeClr val="dk2"/>
                </a:solidFill>
              </a:rPr>
              <a:t>Viajero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99" name="Shape 99"/>
        <p:cNvGrpSpPr/>
        <p:nvPr/>
      </p:nvGrpSpPr>
      <p:grpSpPr>
        <a:xfrm>
          <a:off x="0" y="0"/>
          <a:ext cx="0" cy="0"/>
          <a:chOff x="0" y="0"/>
          <a:chExt cx="0" cy="0"/>
        </a:xfrm>
      </p:grpSpPr>
      <p:cxnSp>
        <p:nvCxnSpPr>
          <p:cNvPr id="100" name="Shape 100"/>
          <p:cNvCxnSpPr/>
          <p:nvPr/>
        </p:nvCxnSpPr>
        <p:spPr>
          <a:xfrm>
            <a:off x="371938" y="3291546"/>
            <a:ext cx="3891000" cy="0"/>
          </a:xfrm>
          <a:prstGeom prst="straightConnector1">
            <a:avLst/>
          </a:prstGeom>
          <a:noFill/>
          <a:ln cap="flat" cmpd="sng" w="19050">
            <a:solidFill>
              <a:schemeClr val="lt2"/>
            </a:solidFill>
            <a:prstDash val="solid"/>
            <a:round/>
            <a:headEnd len="med" w="med" type="none"/>
            <a:tailEnd len="med" w="med" type="none"/>
          </a:ln>
        </p:spPr>
      </p:cxnSp>
      <p:cxnSp>
        <p:nvCxnSpPr>
          <p:cNvPr id="101" name="Shape 101"/>
          <p:cNvCxnSpPr/>
          <p:nvPr/>
        </p:nvCxnSpPr>
        <p:spPr>
          <a:xfrm>
            <a:off x="4881063" y="3291546"/>
            <a:ext cx="3891000" cy="0"/>
          </a:xfrm>
          <a:prstGeom prst="straightConnector1">
            <a:avLst/>
          </a:prstGeom>
          <a:noFill/>
          <a:ln cap="flat" cmpd="sng" w="19050">
            <a:solidFill>
              <a:schemeClr val="lt2"/>
            </a:solidFill>
            <a:prstDash val="solid"/>
            <a:round/>
            <a:headEnd len="med" w="med" type="none"/>
            <a:tailEnd len="med" w="med" type="none"/>
          </a:ln>
        </p:spPr>
      </p:cxnSp>
      <p:sp>
        <p:nvSpPr>
          <p:cNvPr id="102" name="Shape 102"/>
          <p:cNvSpPr txBox="1"/>
          <p:nvPr>
            <p:ph idx="4294967295" type="body"/>
          </p:nvPr>
        </p:nvSpPr>
        <p:spPr>
          <a:xfrm>
            <a:off x="317475" y="3356200"/>
            <a:ext cx="3999900" cy="530400"/>
          </a:xfrm>
          <a:prstGeom prst="rect">
            <a:avLst/>
          </a:prstGeom>
        </p:spPr>
        <p:txBody>
          <a:bodyPr anchorCtr="0" anchor="b" bIns="91425" lIns="91425" rIns="91425" wrap="square" tIns="91425">
            <a:noAutofit/>
          </a:bodyPr>
          <a:lstStyle/>
          <a:p>
            <a:pPr lvl="0">
              <a:lnSpc>
                <a:spcPct val="100000"/>
              </a:lnSpc>
              <a:spcBef>
                <a:spcPts val="0"/>
              </a:spcBef>
              <a:spcAft>
                <a:spcPts val="0"/>
              </a:spcAft>
              <a:buNone/>
            </a:pPr>
            <a:r>
              <a:rPr b="1" lang="es-419" sz="2100">
                <a:solidFill>
                  <a:schemeClr val="lt1"/>
                </a:solidFill>
              </a:rPr>
              <a:t>Misión</a:t>
            </a:r>
          </a:p>
        </p:txBody>
      </p:sp>
      <p:sp>
        <p:nvSpPr>
          <p:cNvPr id="103" name="Shape 103"/>
          <p:cNvSpPr txBox="1"/>
          <p:nvPr>
            <p:ph idx="4294967295" type="body"/>
          </p:nvPr>
        </p:nvSpPr>
        <p:spPr>
          <a:xfrm>
            <a:off x="317488" y="3886613"/>
            <a:ext cx="3999900" cy="1023900"/>
          </a:xfrm>
          <a:prstGeom prst="rect">
            <a:avLst/>
          </a:prstGeom>
        </p:spPr>
        <p:txBody>
          <a:bodyPr anchorCtr="0" anchor="t" bIns="91425" lIns="91425" rIns="91425" wrap="square" tIns="91425">
            <a:noAutofit/>
          </a:bodyPr>
          <a:lstStyle/>
          <a:p>
            <a:pPr lvl="0" algn="just">
              <a:spcBef>
                <a:spcPts val="0"/>
              </a:spcBef>
              <a:buNone/>
            </a:pPr>
            <a:r>
              <a:rPr lang="es-419" sz="1200">
                <a:solidFill>
                  <a:srgbClr val="ECECEC"/>
                </a:solidFill>
              </a:rPr>
              <a:t>Contribuir a mejorar la vida de nuestros usuarios, ayudándolos a actuar de la manera correcta ante una situación de emergencia, donde sea que se encuentren en el mundo. </a:t>
            </a:r>
          </a:p>
        </p:txBody>
      </p:sp>
      <p:sp>
        <p:nvSpPr>
          <p:cNvPr id="104" name="Shape 104"/>
          <p:cNvSpPr txBox="1"/>
          <p:nvPr>
            <p:ph idx="4294967295" type="body"/>
          </p:nvPr>
        </p:nvSpPr>
        <p:spPr>
          <a:xfrm>
            <a:off x="4826613" y="3330975"/>
            <a:ext cx="3999900" cy="530400"/>
          </a:xfrm>
          <a:prstGeom prst="rect">
            <a:avLst/>
          </a:prstGeom>
        </p:spPr>
        <p:txBody>
          <a:bodyPr anchorCtr="0" anchor="b" bIns="91425" lIns="91425" rIns="91425" wrap="square" tIns="91425">
            <a:noAutofit/>
          </a:bodyPr>
          <a:lstStyle/>
          <a:p>
            <a:pPr lvl="0">
              <a:lnSpc>
                <a:spcPct val="100000"/>
              </a:lnSpc>
              <a:spcBef>
                <a:spcPts val="0"/>
              </a:spcBef>
              <a:spcAft>
                <a:spcPts val="0"/>
              </a:spcAft>
              <a:buNone/>
            </a:pPr>
            <a:r>
              <a:rPr b="1" lang="es-419" sz="2100">
                <a:solidFill>
                  <a:schemeClr val="lt1"/>
                </a:solidFill>
              </a:rPr>
              <a:t>Visión</a:t>
            </a:r>
          </a:p>
        </p:txBody>
      </p:sp>
      <p:sp>
        <p:nvSpPr>
          <p:cNvPr id="105" name="Shape 105"/>
          <p:cNvSpPr txBox="1"/>
          <p:nvPr>
            <p:ph idx="4294967295" type="body"/>
          </p:nvPr>
        </p:nvSpPr>
        <p:spPr>
          <a:xfrm>
            <a:off x="4826613" y="3900813"/>
            <a:ext cx="3999900" cy="1009800"/>
          </a:xfrm>
          <a:prstGeom prst="rect">
            <a:avLst/>
          </a:prstGeom>
        </p:spPr>
        <p:txBody>
          <a:bodyPr anchorCtr="0" anchor="t" bIns="91425" lIns="91425" rIns="91425" wrap="square" tIns="91425">
            <a:noAutofit/>
          </a:bodyPr>
          <a:lstStyle/>
          <a:p>
            <a:pPr lvl="0" algn="just">
              <a:spcBef>
                <a:spcPts val="0"/>
              </a:spcBef>
              <a:buClr>
                <a:schemeClr val="dk1"/>
              </a:buClr>
              <a:buSzPct val="91666"/>
              <a:buFont typeface="Arial"/>
              <a:buNone/>
            </a:pPr>
            <a:r>
              <a:rPr lang="es-419" sz="1200">
                <a:solidFill>
                  <a:srgbClr val="ECECEC"/>
                </a:solidFill>
              </a:rPr>
              <a:t>HelpMe será la mejor ayuda para cualquier persona en situación de emergencia, y también para cualquier usuario quiera sentir que siempre está a salvo.</a:t>
            </a:r>
          </a:p>
          <a:p>
            <a:pPr lvl="0">
              <a:spcBef>
                <a:spcPts val="0"/>
              </a:spcBef>
              <a:buNone/>
            </a:pPr>
            <a:r>
              <a:t/>
            </a:r>
            <a:endParaRPr sz="1200"/>
          </a:p>
        </p:txBody>
      </p:sp>
      <p:pic>
        <p:nvPicPr>
          <p:cNvPr id="106" name="Shape 106"/>
          <p:cNvPicPr preferRelativeResize="0"/>
          <p:nvPr/>
        </p:nvPicPr>
        <p:blipFill>
          <a:blip r:embed="rId3">
            <a:alphaModFix/>
          </a:blip>
          <a:stretch>
            <a:fillRect/>
          </a:stretch>
        </p:blipFill>
        <p:spPr>
          <a:xfrm>
            <a:off x="5458613" y="245512"/>
            <a:ext cx="2911462" cy="2911462"/>
          </a:xfrm>
          <a:prstGeom prst="rect">
            <a:avLst/>
          </a:prstGeom>
          <a:noFill/>
          <a:ln>
            <a:noFill/>
          </a:ln>
        </p:spPr>
      </p:pic>
      <p:pic>
        <p:nvPicPr>
          <p:cNvPr id="107" name="Shape 107"/>
          <p:cNvPicPr preferRelativeResize="0"/>
          <p:nvPr/>
        </p:nvPicPr>
        <p:blipFill>
          <a:blip r:embed="rId4">
            <a:alphaModFix/>
          </a:blip>
          <a:stretch>
            <a:fillRect/>
          </a:stretch>
        </p:blipFill>
        <p:spPr>
          <a:xfrm>
            <a:off x="556063" y="232887"/>
            <a:ext cx="3522751" cy="29366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3251113" y="152400"/>
            <a:ext cx="2721769" cy="4838701"/>
          </a:xfrm>
          <a:prstGeom prst="rect">
            <a:avLst/>
          </a:prstGeom>
          <a:noFill/>
          <a:ln>
            <a:noFill/>
          </a:ln>
        </p:spPr>
      </p:pic>
      <p:pic>
        <p:nvPicPr>
          <p:cNvPr id="113" name="Shape 113"/>
          <p:cNvPicPr preferRelativeResize="0"/>
          <p:nvPr/>
        </p:nvPicPr>
        <p:blipFill>
          <a:blip r:embed="rId4">
            <a:alphaModFix/>
          </a:blip>
          <a:stretch>
            <a:fillRect/>
          </a:stretch>
        </p:blipFill>
        <p:spPr>
          <a:xfrm>
            <a:off x="6208457" y="152400"/>
            <a:ext cx="2721769" cy="4838701"/>
          </a:xfrm>
          <a:prstGeom prst="rect">
            <a:avLst/>
          </a:prstGeom>
          <a:noFill/>
          <a:ln>
            <a:noFill/>
          </a:ln>
        </p:spPr>
      </p:pic>
      <p:pic>
        <p:nvPicPr>
          <p:cNvPr id="114" name="Shape 114"/>
          <p:cNvPicPr preferRelativeResize="0"/>
          <p:nvPr/>
        </p:nvPicPr>
        <p:blipFill>
          <a:blip r:embed="rId5">
            <a:alphaModFix/>
          </a:blip>
          <a:stretch>
            <a:fillRect/>
          </a:stretch>
        </p:blipFill>
        <p:spPr>
          <a:xfrm>
            <a:off x="213013" y="152400"/>
            <a:ext cx="2721769"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118" name="Shape 118"/>
        <p:cNvGrpSpPr/>
        <p:nvPr/>
      </p:nvGrpSpPr>
      <p:grpSpPr>
        <a:xfrm>
          <a:off x="0" y="0"/>
          <a:ext cx="0" cy="0"/>
          <a:chOff x="0" y="0"/>
          <a:chExt cx="0" cy="0"/>
        </a:xfrm>
      </p:grpSpPr>
      <p:sp>
        <p:nvSpPr>
          <p:cNvPr id="119" name="Shape 119"/>
          <p:cNvSpPr txBox="1"/>
          <p:nvPr>
            <p:ph type="title"/>
          </p:nvPr>
        </p:nvSpPr>
        <p:spPr>
          <a:xfrm>
            <a:off x="311700" y="259075"/>
            <a:ext cx="2808000" cy="755700"/>
          </a:xfrm>
          <a:prstGeom prst="rect">
            <a:avLst/>
          </a:prstGeom>
        </p:spPr>
        <p:txBody>
          <a:bodyPr anchorCtr="0" anchor="b" bIns="91425" lIns="91425" rIns="91425" wrap="square" tIns="91425">
            <a:noAutofit/>
          </a:bodyPr>
          <a:lstStyle/>
          <a:p>
            <a:pPr lvl="0">
              <a:spcBef>
                <a:spcPts val="0"/>
              </a:spcBef>
              <a:buNone/>
            </a:pPr>
            <a:r>
              <a:rPr b="1" lang="es-419">
                <a:solidFill>
                  <a:schemeClr val="lt1"/>
                </a:solidFill>
              </a:rPr>
              <a:t>HelpMe!</a:t>
            </a:r>
          </a:p>
        </p:txBody>
      </p:sp>
      <p:sp>
        <p:nvSpPr>
          <p:cNvPr id="120" name="Shape 120"/>
          <p:cNvSpPr txBox="1"/>
          <p:nvPr>
            <p:ph idx="1" type="body"/>
          </p:nvPr>
        </p:nvSpPr>
        <p:spPr>
          <a:xfrm>
            <a:off x="311700" y="1070250"/>
            <a:ext cx="2808000" cy="1963500"/>
          </a:xfrm>
          <a:prstGeom prst="rect">
            <a:avLst/>
          </a:prstGeom>
        </p:spPr>
        <p:txBody>
          <a:bodyPr anchorCtr="0" anchor="t" bIns="91425" lIns="91425" rIns="91425" wrap="square" tIns="91425">
            <a:noAutofit/>
          </a:bodyPr>
          <a:lstStyle/>
          <a:p>
            <a:pPr lvl="0" algn="just">
              <a:spcBef>
                <a:spcPts val="0"/>
              </a:spcBef>
              <a:buNone/>
            </a:pPr>
            <a:r>
              <a:rPr lang="es-419" sz="1400">
                <a:solidFill>
                  <a:srgbClr val="ECECEC"/>
                </a:solidFill>
              </a:rPr>
              <a:t>Es una aplicación dinámica, fácil de usar y de entender, para cuando se presenta una emergencia. Combina lo que toda aplicación de este rubro desea tener, al mismo tiempo de funcionar en todo el mundo.</a:t>
            </a:r>
          </a:p>
        </p:txBody>
      </p:sp>
      <p:pic>
        <p:nvPicPr>
          <p:cNvPr descr="Laptop Chromebook abierto" id="121" name="Shape 121"/>
          <p:cNvPicPr preferRelativeResize="0"/>
          <p:nvPr/>
        </p:nvPicPr>
        <p:blipFill>
          <a:blip r:embed="rId3">
            <a:alphaModFix/>
          </a:blip>
          <a:stretch>
            <a:fillRect/>
          </a:stretch>
        </p:blipFill>
        <p:spPr>
          <a:xfrm>
            <a:off x="3119700" y="555600"/>
            <a:ext cx="5591976" cy="3316000"/>
          </a:xfrm>
          <a:prstGeom prst="rect">
            <a:avLst/>
          </a:prstGeom>
          <a:noFill/>
          <a:ln>
            <a:noFill/>
          </a:ln>
        </p:spPr>
      </p:pic>
      <p:pic>
        <p:nvPicPr>
          <p:cNvPr id="122" name="Shape 122"/>
          <p:cNvPicPr preferRelativeResize="0"/>
          <p:nvPr/>
        </p:nvPicPr>
        <p:blipFill rotWithShape="1">
          <a:blip r:embed="rId4">
            <a:alphaModFix/>
          </a:blip>
          <a:srcRect b="0" l="5347" r="6995" t="0"/>
          <a:stretch/>
        </p:blipFill>
        <p:spPr>
          <a:xfrm>
            <a:off x="3730100" y="820100"/>
            <a:ext cx="4371176" cy="2350400"/>
          </a:xfrm>
          <a:prstGeom prst="rect">
            <a:avLst/>
          </a:prstGeom>
          <a:noFill/>
          <a:ln>
            <a:noFill/>
          </a:ln>
        </p:spPr>
      </p:pic>
      <p:pic>
        <p:nvPicPr>
          <p:cNvPr id="123" name="Shape 123"/>
          <p:cNvPicPr preferRelativeResize="0"/>
          <p:nvPr/>
        </p:nvPicPr>
        <p:blipFill>
          <a:blip r:embed="rId5">
            <a:alphaModFix/>
          </a:blip>
          <a:stretch>
            <a:fillRect/>
          </a:stretch>
        </p:blipFill>
        <p:spPr>
          <a:xfrm>
            <a:off x="7126251" y="1875200"/>
            <a:ext cx="1495024" cy="2657824"/>
          </a:xfrm>
          <a:prstGeom prst="rect">
            <a:avLst/>
          </a:prstGeom>
          <a:noFill/>
          <a:ln>
            <a:noFill/>
          </a:ln>
        </p:spPr>
      </p:pic>
      <p:pic>
        <p:nvPicPr>
          <p:cNvPr descr="Smartphone negro en posición vertical" id="124" name="Shape 124"/>
          <p:cNvPicPr preferRelativeResize="0"/>
          <p:nvPr/>
        </p:nvPicPr>
        <p:blipFill>
          <a:blip r:embed="rId6">
            <a:alphaModFix/>
          </a:blip>
          <a:stretch>
            <a:fillRect/>
          </a:stretch>
        </p:blipFill>
        <p:spPr>
          <a:xfrm>
            <a:off x="7064341" y="1640863"/>
            <a:ext cx="1618859" cy="3179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128" name="Shape 128"/>
        <p:cNvGrpSpPr/>
        <p:nvPr/>
      </p:nvGrpSpPr>
      <p:grpSpPr>
        <a:xfrm>
          <a:off x="0" y="0"/>
          <a:ext cx="0" cy="0"/>
          <a:chOff x="0" y="0"/>
          <a:chExt cx="0" cy="0"/>
        </a:xfrm>
      </p:grpSpPr>
      <p:sp>
        <p:nvSpPr>
          <p:cNvPr id="129" name="Shape 129"/>
          <p:cNvSpPr txBox="1"/>
          <p:nvPr>
            <p:ph type="title"/>
          </p:nvPr>
        </p:nvSpPr>
        <p:spPr>
          <a:xfrm>
            <a:off x="569600" y="2321025"/>
            <a:ext cx="3227100" cy="702000"/>
          </a:xfrm>
          <a:prstGeom prst="rect">
            <a:avLst/>
          </a:prstGeom>
        </p:spPr>
        <p:txBody>
          <a:bodyPr anchorCtr="0" anchor="b" bIns="91425" lIns="91425" rIns="91425" wrap="square" tIns="91425">
            <a:noAutofit/>
          </a:bodyPr>
          <a:lstStyle/>
          <a:p>
            <a:pPr lvl="0" rtl="0">
              <a:spcBef>
                <a:spcPts val="0"/>
              </a:spcBef>
              <a:buNone/>
            </a:pPr>
            <a:r>
              <a:rPr b="1" lang="es-419" sz="3600">
                <a:solidFill>
                  <a:schemeClr val="lt1"/>
                </a:solidFill>
              </a:rPr>
              <a:t>Retrospectiva</a:t>
            </a:r>
          </a:p>
        </p:txBody>
      </p:sp>
      <p:pic>
        <p:nvPicPr>
          <p:cNvPr id="130" name="Shape 130"/>
          <p:cNvPicPr preferRelativeResize="0"/>
          <p:nvPr/>
        </p:nvPicPr>
        <p:blipFill>
          <a:blip r:embed="rId3">
            <a:alphaModFix/>
          </a:blip>
          <a:stretch>
            <a:fillRect/>
          </a:stretch>
        </p:blipFill>
        <p:spPr>
          <a:xfrm>
            <a:off x="4565750" y="152400"/>
            <a:ext cx="405989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311700" y="364600"/>
            <a:ext cx="1558800" cy="490500"/>
          </a:xfrm>
          <a:prstGeom prst="rect">
            <a:avLst/>
          </a:prstGeom>
        </p:spPr>
        <p:txBody>
          <a:bodyPr anchorCtr="0" anchor="b" bIns="91425" lIns="91425" rIns="91425" wrap="square" tIns="91425">
            <a:noAutofit/>
          </a:bodyPr>
          <a:lstStyle/>
          <a:p>
            <a:pPr lvl="0" rtl="0">
              <a:spcBef>
                <a:spcPts val="0"/>
              </a:spcBef>
              <a:buNone/>
            </a:pPr>
            <a:r>
              <a:rPr lang="es-419" sz="1800" u="sng">
                <a:solidFill>
                  <a:schemeClr val="lt1"/>
                </a:solidFill>
              </a:rPr>
              <a:t>Contactanos</a:t>
            </a:r>
          </a:p>
        </p:txBody>
      </p:sp>
      <p:pic>
        <p:nvPicPr>
          <p:cNvPr id="136" name="Shape 136"/>
          <p:cNvPicPr preferRelativeResize="0"/>
          <p:nvPr/>
        </p:nvPicPr>
        <p:blipFill>
          <a:blip r:embed="rId3">
            <a:alphaModFix/>
          </a:blip>
          <a:stretch>
            <a:fillRect/>
          </a:stretch>
        </p:blipFill>
        <p:spPr>
          <a:xfrm>
            <a:off x="4597275" y="547075"/>
            <a:ext cx="3961975" cy="3206625"/>
          </a:xfrm>
          <a:prstGeom prst="rect">
            <a:avLst/>
          </a:prstGeom>
          <a:noFill/>
          <a:ln>
            <a:noFill/>
          </a:ln>
        </p:spPr>
      </p:pic>
      <p:sp>
        <p:nvSpPr>
          <p:cNvPr id="137" name="Shape 137"/>
          <p:cNvSpPr txBox="1"/>
          <p:nvPr/>
        </p:nvSpPr>
        <p:spPr>
          <a:xfrm>
            <a:off x="311700" y="4219725"/>
            <a:ext cx="6164100" cy="615900"/>
          </a:xfrm>
          <a:prstGeom prst="rect">
            <a:avLst/>
          </a:prstGeom>
          <a:noFill/>
          <a:ln>
            <a:noFill/>
          </a:ln>
        </p:spPr>
        <p:txBody>
          <a:bodyPr anchorCtr="0" anchor="t" bIns="91425" lIns="91425" rIns="91425" wrap="square" tIns="91425">
            <a:noAutofit/>
          </a:bodyPr>
          <a:lstStyle/>
          <a:p>
            <a:pPr lvl="0">
              <a:spcBef>
                <a:spcPts val="0"/>
              </a:spcBef>
              <a:buNone/>
            </a:pPr>
            <a:r>
              <a:rPr lang="es-419" sz="1800">
                <a:solidFill>
                  <a:schemeClr val="lt1"/>
                </a:solidFill>
              </a:rPr>
              <a:t>Ilanit Jamilis - </a:t>
            </a:r>
            <a:r>
              <a:rPr b="1" lang="es-419" sz="1800" u="sng">
                <a:solidFill>
                  <a:srgbClr val="2873AF"/>
                </a:solidFill>
                <a:hlinkClick r:id="rId4"/>
              </a:rPr>
              <a:t>ilanitsj@gmail.com</a:t>
            </a:r>
            <a:r>
              <a:rPr b="1" lang="es-419" sz="1800">
                <a:solidFill>
                  <a:srgbClr val="2873AF"/>
                </a:solidFill>
              </a:rPr>
              <a:t> </a:t>
            </a:r>
            <a:br>
              <a:rPr b="1" lang="es-419" sz="1800">
                <a:solidFill>
                  <a:srgbClr val="2873AF"/>
                </a:solidFill>
              </a:rPr>
            </a:br>
            <a:r>
              <a:rPr lang="es-419" sz="1800">
                <a:solidFill>
                  <a:schemeClr val="lt1"/>
                </a:solidFill>
              </a:rPr>
              <a:t>Guadalupe Carranza - </a:t>
            </a:r>
            <a:r>
              <a:rPr b="1" lang="es-419" sz="1800" u="sng">
                <a:solidFill>
                  <a:srgbClr val="2873AF"/>
                </a:solidFill>
                <a:hlinkClick r:id="rId5"/>
              </a:rPr>
              <a:t>guadacarranza.2005@gmail.com</a:t>
            </a:r>
            <a:r>
              <a:rPr b="1" lang="es-419" sz="1800">
                <a:solidFill>
                  <a:srgbClr val="2873AF"/>
                </a:solidFill>
              </a:rPr>
              <a:t> </a:t>
            </a:r>
          </a:p>
        </p:txBody>
      </p:sp>
      <p:grpSp>
        <p:nvGrpSpPr>
          <p:cNvPr id="138" name="Shape 138"/>
          <p:cNvGrpSpPr/>
          <p:nvPr/>
        </p:nvGrpSpPr>
        <p:grpSpPr>
          <a:xfrm>
            <a:off x="394075" y="1596663"/>
            <a:ext cx="3278300" cy="655250"/>
            <a:chOff x="394075" y="1596663"/>
            <a:chExt cx="3278300" cy="655250"/>
          </a:xfrm>
        </p:grpSpPr>
        <p:pic>
          <p:nvPicPr>
            <p:cNvPr id="139" name="Shape 139"/>
            <p:cNvPicPr preferRelativeResize="0"/>
            <p:nvPr/>
          </p:nvPicPr>
          <p:blipFill>
            <a:blip r:embed="rId6">
              <a:alphaModFix/>
            </a:blip>
            <a:stretch>
              <a:fillRect/>
            </a:stretch>
          </p:blipFill>
          <p:spPr>
            <a:xfrm>
              <a:off x="394075" y="1596663"/>
              <a:ext cx="655250" cy="655250"/>
            </a:xfrm>
            <a:prstGeom prst="rect">
              <a:avLst/>
            </a:prstGeom>
            <a:noFill/>
            <a:ln>
              <a:noFill/>
            </a:ln>
          </p:spPr>
        </p:pic>
        <p:sp>
          <p:nvSpPr>
            <p:cNvPr id="140" name="Shape 140"/>
            <p:cNvSpPr txBox="1"/>
            <p:nvPr/>
          </p:nvSpPr>
          <p:spPr>
            <a:xfrm>
              <a:off x="1269675" y="1679038"/>
              <a:ext cx="2402700" cy="490500"/>
            </a:xfrm>
            <a:prstGeom prst="rect">
              <a:avLst/>
            </a:prstGeom>
            <a:noFill/>
            <a:ln>
              <a:noFill/>
            </a:ln>
          </p:spPr>
          <p:txBody>
            <a:bodyPr anchorCtr="0" anchor="t" bIns="91425" lIns="91425" rIns="91425" wrap="square" tIns="91425">
              <a:noAutofit/>
            </a:bodyPr>
            <a:lstStyle/>
            <a:p>
              <a:pPr lvl="0" rtl="0">
                <a:spcBef>
                  <a:spcPts val="0"/>
                </a:spcBef>
                <a:buNone/>
              </a:pPr>
              <a:r>
                <a:rPr b="1" lang="es-419" sz="1800">
                  <a:solidFill>
                    <a:schemeClr val="lt1"/>
                  </a:solidFill>
                </a:rPr>
                <a:t>/HelpMeEmergency</a:t>
              </a:r>
            </a:p>
          </p:txBody>
        </p:sp>
      </p:grpSp>
      <p:grpSp>
        <p:nvGrpSpPr>
          <p:cNvPr id="141" name="Shape 141"/>
          <p:cNvGrpSpPr/>
          <p:nvPr/>
        </p:nvGrpSpPr>
        <p:grpSpPr>
          <a:xfrm>
            <a:off x="394075" y="2765375"/>
            <a:ext cx="5096275" cy="655250"/>
            <a:chOff x="394075" y="2765375"/>
            <a:chExt cx="5096275" cy="655250"/>
          </a:xfrm>
        </p:grpSpPr>
        <p:sp>
          <p:nvSpPr>
            <p:cNvPr id="142" name="Shape 142"/>
            <p:cNvSpPr txBox="1"/>
            <p:nvPr/>
          </p:nvSpPr>
          <p:spPr>
            <a:xfrm>
              <a:off x="1189850" y="2847738"/>
              <a:ext cx="4300500" cy="490500"/>
            </a:xfrm>
            <a:prstGeom prst="rect">
              <a:avLst/>
            </a:prstGeom>
            <a:noFill/>
            <a:ln>
              <a:noFill/>
            </a:ln>
          </p:spPr>
          <p:txBody>
            <a:bodyPr anchorCtr="0" anchor="t" bIns="91425" lIns="91425" rIns="91425" wrap="square" tIns="91425">
              <a:noAutofit/>
            </a:bodyPr>
            <a:lstStyle/>
            <a:p>
              <a:pPr lvl="0">
                <a:spcBef>
                  <a:spcPts val="0"/>
                </a:spcBef>
                <a:buNone/>
              </a:pPr>
              <a:r>
                <a:rPr b="1" lang="es-419" sz="1800">
                  <a:solidFill>
                    <a:schemeClr val="lt1"/>
                  </a:solidFill>
                </a:rPr>
                <a:t>helpme_proyectofinal</a:t>
              </a:r>
              <a:r>
                <a:rPr b="1" lang="es-419" sz="1800">
                  <a:solidFill>
                    <a:schemeClr val="lt1"/>
                  </a:solidFill>
                </a:rPr>
                <a:t>@outlook.com</a:t>
              </a:r>
            </a:p>
          </p:txBody>
        </p:sp>
        <p:pic>
          <p:nvPicPr>
            <p:cNvPr id="143" name="Shape 143"/>
            <p:cNvPicPr preferRelativeResize="0"/>
            <p:nvPr/>
          </p:nvPicPr>
          <p:blipFill>
            <a:blip r:embed="rId7">
              <a:alphaModFix/>
            </a:blip>
            <a:stretch>
              <a:fillRect/>
            </a:stretch>
          </p:blipFill>
          <p:spPr>
            <a:xfrm>
              <a:off x="394075" y="2765375"/>
              <a:ext cx="655250" cy="6552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